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" ContentType="application/vnd.ms-exce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3" r:id="rId9"/>
    <p:sldId id="311" r:id="rId10"/>
    <p:sldId id="264" r:id="rId11"/>
    <p:sldId id="265" r:id="rId12"/>
    <p:sldId id="266" r:id="rId13"/>
    <p:sldId id="301" r:id="rId14"/>
    <p:sldId id="280" r:id="rId15"/>
    <p:sldId id="267" r:id="rId16"/>
    <p:sldId id="268" r:id="rId17"/>
    <p:sldId id="269" r:id="rId18"/>
    <p:sldId id="270" r:id="rId19"/>
    <p:sldId id="271" r:id="rId20"/>
    <p:sldId id="272" r:id="rId21"/>
    <p:sldId id="32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2" r:id="rId30"/>
    <p:sldId id="283" r:id="rId31"/>
    <p:sldId id="284" r:id="rId32"/>
    <p:sldId id="285" r:id="rId33"/>
    <p:sldId id="281" r:id="rId34"/>
    <p:sldId id="286" r:id="rId35"/>
    <p:sldId id="287" r:id="rId36"/>
    <p:sldId id="288" r:id="rId37"/>
    <p:sldId id="298" r:id="rId38"/>
    <p:sldId id="29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2" r:id="rId47"/>
    <p:sldId id="312" r:id="rId48"/>
    <p:sldId id="309" r:id="rId49"/>
    <p:sldId id="310" r:id="rId50"/>
    <p:sldId id="308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29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3D2BD-2EBF-40A1-92B2-871EFD5CB6E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9D79-0337-4A46-AFAC-F971EAFB2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9D79-0337-4A46-AFAC-F971EAFB25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5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1D08D-8F64-4CF8-8F4A-4C4D7E84547B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6315-DC40-4987-AD8C-61AA0CFE4F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Microsoft_Excel_97-2003_Worksheet1.xls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Microsoft_Excel_97-2003_Worksheet2.xls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Leprosy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Indira</a:t>
            </a:r>
            <a:r>
              <a:rPr lang="en-US" dirty="0" smtClean="0"/>
              <a:t> </a:t>
            </a:r>
            <a:r>
              <a:rPr lang="en-US" dirty="0" err="1" smtClean="0"/>
              <a:t>Kahawita</a:t>
            </a:r>
            <a:endParaRPr lang="en-US" dirty="0" smtClean="0"/>
          </a:p>
          <a:p>
            <a:r>
              <a:rPr lang="en-US" dirty="0" smtClean="0"/>
              <a:t>Consultant Dermatologist, </a:t>
            </a:r>
          </a:p>
          <a:p>
            <a:r>
              <a:rPr lang="en-US" dirty="0" smtClean="0"/>
              <a:t>BH </a:t>
            </a:r>
            <a:r>
              <a:rPr lang="en-US" dirty="0" err="1" smtClean="0"/>
              <a:t>Homagama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role of doctors in controlling leprosy?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Remember that leprosy is still a problem in Sri Lanka</a:t>
            </a:r>
          </a:p>
          <a:p>
            <a:r>
              <a:rPr lang="en-US" dirty="0" smtClean="0"/>
              <a:t>Think of leprosy in your differential diagnosis of skin lesions and neurological manifestations</a:t>
            </a:r>
          </a:p>
          <a:p>
            <a:r>
              <a:rPr lang="en-US" dirty="0" smtClean="0"/>
              <a:t>Refer to the nearest skin clinic. Almost all cases of leprosy are managed by Dermatologists.</a:t>
            </a:r>
          </a:p>
          <a:p>
            <a:r>
              <a:rPr lang="en-US" dirty="0" smtClean="0"/>
              <a:t>A referral querying leprosy will be given priority at all skin clinics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presentations of leprosy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Hypo-pigmented anaesthetic patch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single/ few patches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Hypo-pigmented/ copper coloured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Dry, less hair in the patch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Reduced/ loss of sensation in lesion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have a thickened feeder nerve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Thickened nerve trunk in proximity to lesion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:\leprosy\BT thckened ner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895600"/>
            <a:ext cx="2362200" cy="3149600"/>
          </a:xfrm>
          <a:prstGeom prst="rect">
            <a:avLst/>
          </a:prstGeom>
          <a:noFill/>
        </p:spPr>
      </p:pic>
      <p:pic>
        <p:nvPicPr>
          <p:cNvPr id="8" name="Picture 7" descr="TT FAMILY 1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72000"/>
            <a:ext cx="3048369" cy="2286000"/>
          </a:xfrm>
          <a:prstGeom prst="rect">
            <a:avLst/>
          </a:prstGeom>
        </p:spPr>
      </p:pic>
      <p:pic>
        <p:nvPicPr>
          <p:cNvPr id="9" name="Picture 8" descr="TT1-047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066800"/>
            <a:ext cx="2971800" cy="2696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NDIRA\Desktop\clinical pictures\LEPROSY\BT LEPROSY HAND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19600" cy="3314700"/>
          </a:xfrm>
          <a:prstGeom prst="rect">
            <a:avLst/>
          </a:prstGeom>
          <a:noFill/>
        </p:spPr>
      </p:pic>
      <p:pic>
        <p:nvPicPr>
          <p:cNvPr id="3" name="Picture 2" descr="BT YOHAN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5200" y="3581400"/>
            <a:ext cx="4368800" cy="3276600"/>
          </a:xfrm>
          <a:prstGeom prst="rect">
            <a:avLst/>
          </a:prstGeom>
        </p:spPr>
      </p:pic>
      <p:pic>
        <p:nvPicPr>
          <p:cNvPr id="4" name="Picture 3" descr="BT BACK 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5200" y="0"/>
            <a:ext cx="4368800" cy="3276600"/>
          </a:xfrm>
          <a:prstGeom prst="rect">
            <a:avLst/>
          </a:prstGeom>
        </p:spPr>
      </p:pic>
      <p:pic>
        <p:nvPicPr>
          <p:cNvPr id="5" name="Picture 4" descr="BHAND 3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543300"/>
            <a:ext cx="44196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Lesions may be copper </a:t>
            </a:r>
            <a:r>
              <a:rPr lang="en-US" dirty="0" err="1" smtClean="0"/>
              <a:t>coloured</a:t>
            </a:r>
            <a:r>
              <a:rPr lang="en-US" dirty="0" smtClean="0"/>
              <a:t> in dark skin</a:t>
            </a:r>
            <a:endParaRPr lang="en-US" dirty="0"/>
          </a:p>
        </p:txBody>
      </p:sp>
      <p:pic>
        <p:nvPicPr>
          <p:cNvPr id="6" name="Content Placeholder 5" descr="BT LEPROSY RELAPSE 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057400"/>
            <a:ext cx="4038600" cy="3028950"/>
          </a:xfrm>
        </p:spPr>
      </p:pic>
      <p:pic>
        <p:nvPicPr>
          <p:cNvPr id="5" name="Picture 17" descr="TT leprosy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04800" y="2057400"/>
            <a:ext cx="4043892" cy="30329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hypo-pigmented patches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in the trunk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be symmetrical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not have sensory impairment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Associated peripheral neuropathy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RELAPSE SISIRA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143000"/>
            <a:ext cx="410438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Plaques and nodules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Multiple lesions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Erythematous/ skin coloured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Symmetrical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Asymptomatic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Persist &gt;24 hrs and non itchy cf. urticaria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sensory loss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Associated peripheral neuropathy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:\leprosy\ALC\newspaper\leprosy BB &amp; ENL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2743200" cy="2057400"/>
          </a:xfrm>
          <a:prstGeom prst="rect">
            <a:avLst/>
          </a:prstGeom>
          <a:noFill/>
        </p:spPr>
      </p:pic>
      <p:pic>
        <p:nvPicPr>
          <p:cNvPr id="5" name="Picture 3" descr="C:\Users\User\Pictures\2011-01 (Jan)\DSC04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362200"/>
            <a:ext cx="2114550" cy="2819400"/>
          </a:xfrm>
          <a:prstGeom prst="rect">
            <a:avLst/>
          </a:prstGeom>
          <a:noFill/>
        </p:spPr>
      </p:pic>
      <p:pic>
        <p:nvPicPr>
          <p:cNvPr id="6" name="Picture 5" descr="F:\DSC02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810000"/>
            <a:ext cx="28194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Facial change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Leonine facies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Diffuse thickening of facial skin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Earlobe nodules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Collapse of nasal bridge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Thickening of eye-brows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Loss of hair in eye-brow (madarosis)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Papules/ nodules in the chin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12" descr="LL lucio fac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80975" y="838200"/>
            <a:ext cx="2181225" cy="2908300"/>
          </a:xfrm>
          <a:prstGeom prst="rect">
            <a:avLst/>
          </a:prstGeom>
        </p:spPr>
      </p:pic>
      <p:pic>
        <p:nvPicPr>
          <p:cNvPr id="5" name="Picture 13" descr="LL lucio  face sid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514600" y="1143000"/>
            <a:ext cx="2133600" cy="2844800"/>
          </a:xfrm>
          <a:prstGeom prst="rect">
            <a:avLst/>
          </a:prstGeom>
        </p:spPr>
      </p:pic>
      <p:pic>
        <p:nvPicPr>
          <p:cNvPr id="6" name="Picture 7" descr="indira new 0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962400"/>
            <a:ext cx="1900238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8" descr="DSC0247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9800" y="4191000"/>
            <a:ext cx="2971699" cy="22287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2057400"/>
            <a:ext cx="3048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00200" y="2057400"/>
            <a:ext cx="3810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19400" y="2209800"/>
            <a:ext cx="304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Thickened peripheral nerves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953000" y="15240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Commonly palpated nerves: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Greater auricular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Ulnar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Radial cutaneous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Median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peroneal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Posterior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tibial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sural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8" descr="tuberculoid leprosy nerve thicke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5400"/>
            <a:ext cx="2584222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indira new 0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209800"/>
            <a:ext cx="2299097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 descr="C:\Users\INDIRA\Desktop\clinical pictures\LEPROSY\TT SYMMETRY 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496800" y="-9753600"/>
            <a:ext cx="6096000" cy="4572000"/>
          </a:xfrm>
          <a:prstGeom prst="rect">
            <a:avLst/>
          </a:prstGeom>
          <a:noFill/>
        </p:spPr>
      </p:pic>
      <p:pic>
        <p:nvPicPr>
          <p:cNvPr id="8" name="Picture 7" descr="TT SYMMETRY 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429000"/>
            <a:ext cx="3048000" cy="2286000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1524000" y="4648200"/>
            <a:ext cx="304800" cy="76200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Nerve palsy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Commonest are ulnar claw and foot drop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Resembles mononeuritis multiplex of diabetes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thickened, tender nerve is supportive of leprosy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10" descr="leprosy ulnar claw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38200" y="2286000"/>
            <a:ext cx="3558715" cy="2670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Epidemiology of leprosy in Sri Lanka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Clinical presentations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Diagnosis and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trends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Non healing ulcer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Occur due to numbness of soles &amp; palms due to neuropathy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Similar to diabetic ulcers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lead to auto/ surgical amputation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leprosy in a relatively young, normoglycaemic person with non healing ulcers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3503983" cy="228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neural leprosy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733800"/>
            <a:ext cx="3733800" cy="280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healing ulcer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83505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457200" y="1481328"/>
            <a:ext cx="8229600" cy="499567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Inflammation (pain, swelling, redness) of existing lesions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Appearance of a few new lesions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Oedema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extremities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sensory loss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weakness of muscles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Nerve pain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Nerve tenderness,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oedema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around the nerves or abscess 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there is inflammation in a lesion near the eye there may be eye involvement that could threaten the vision. Such patients may need urgent eye referral.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Type 1 reaction</a:t>
            </a:r>
            <a:b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clinical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leprosy inflammation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19174" y="1200639"/>
            <a:ext cx="3476625" cy="2609362"/>
          </a:xfrm>
          <a:prstGeom prst="rect">
            <a:avLst/>
          </a:prstGeom>
          <a:noFill/>
        </p:spPr>
      </p:pic>
      <p:pic>
        <p:nvPicPr>
          <p:cNvPr id="3" name="Picture 11" descr="leprosy inflammed han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17588" y="3941762"/>
            <a:ext cx="3478760" cy="2611437"/>
          </a:xfrm>
          <a:prstGeom prst="rect">
            <a:avLst/>
          </a:prstGeom>
          <a:noFill/>
        </p:spPr>
      </p:pic>
      <p:pic>
        <p:nvPicPr>
          <p:cNvPr id="4" name="Picture 10" descr="leprosy ulnar claw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410200" y="304800"/>
            <a:ext cx="3143250" cy="2359150"/>
          </a:xfrm>
          <a:prstGeom prst="rect">
            <a:avLst/>
          </a:prstGeom>
          <a:noFill/>
        </p:spPr>
      </p:pic>
      <p:pic>
        <p:nvPicPr>
          <p:cNvPr id="5" name="Picture 2" descr="C:\Users\INDIRA\Desktop\clinical pictures\LEPROSY\DSC0215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200650" y="3219450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Painful, tender erythematous nodules in the trunk and limbs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Malaise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Oedema of the extremities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Eye involvement (iritis, conjunctivitis)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Joint pain, swelling or stiffness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Bone pain and tenderness (sp. Tibial tenderness)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Lymphadenopathy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Hepato-splenomagaly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Orchitis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Nerve damage (may not be as severe as T1R)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Proteinuria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ENL reaction </a:t>
            </a:r>
            <a:b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clinical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Lwith EN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9600" y="381000"/>
            <a:ext cx="3581400" cy="2688001"/>
          </a:xfrm>
          <a:prstGeom prst="rect">
            <a:avLst/>
          </a:prstGeom>
          <a:noFill/>
        </p:spPr>
      </p:pic>
      <p:pic>
        <p:nvPicPr>
          <p:cNvPr id="4" name="Picture 2" descr="F:\DSC027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81000"/>
            <a:ext cx="3931920" cy="2948940"/>
          </a:xfrm>
          <a:prstGeom prst="rect">
            <a:avLst/>
          </a:prstGeom>
          <a:noFill/>
        </p:spPr>
      </p:pic>
      <p:pic>
        <p:nvPicPr>
          <p:cNvPr id="5" name="Picture 3" descr="F:\DSC023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505200"/>
            <a:ext cx="3474720" cy="2606040"/>
          </a:xfrm>
          <a:prstGeom prst="rect">
            <a:avLst/>
          </a:prstGeom>
          <a:noFill/>
        </p:spPr>
      </p:pic>
      <p:pic>
        <p:nvPicPr>
          <p:cNvPr id="6" name="Picture 5" descr="dactylitis 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3505200"/>
            <a:ext cx="41656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 presentations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hypo-pigmented patches</a:t>
            </a:r>
            <a:endParaRPr lang="en-US" dirty="0"/>
          </a:p>
        </p:txBody>
      </p:sp>
      <p:pic>
        <p:nvPicPr>
          <p:cNvPr id="7" name="Content Placeholder 6" descr="H:\leprosy\BT large patch 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828800"/>
            <a:ext cx="4443112" cy="3333681"/>
          </a:xfrm>
          <a:prstGeom prst="rect">
            <a:avLst/>
          </a:prstGeom>
          <a:noFill/>
        </p:spPr>
      </p:pic>
      <p:pic>
        <p:nvPicPr>
          <p:cNvPr id="9" name="Content Placeholder 8" descr="DSC01762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rcRect l="7547" r="15094"/>
          <a:stretch>
            <a:fillRect/>
          </a:stretch>
        </p:blipFill>
        <p:spPr>
          <a:xfrm>
            <a:off x="152400" y="1828800"/>
            <a:ext cx="4244196" cy="4114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copper </a:t>
            </a:r>
            <a:r>
              <a:rPr lang="en-US" dirty="0" err="1" smtClean="0"/>
              <a:t>coloured</a:t>
            </a:r>
            <a:r>
              <a:rPr lang="en-US" dirty="0" smtClean="0"/>
              <a:t> plaques</a:t>
            </a:r>
            <a:endParaRPr lang="en-US" dirty="0"/>
          </a:p>
        </p:txBody>
      </p:sp>
      <p:pic>
        <p:nvPicPr>
          <p:cNvPr id="6" name="Content Placeholder 5" descr="BL LARGE PATCH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7000" y="1600200"/>
            <a:ext cx="3715887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Histoid leprosy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 as small papules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/>
              <a:t>May be localized or generalized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 number of bacilli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be associated with peripheral neuropathy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need treatment for longer periods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D:\My Documents\My Pictures\clinical pictures\LEPROSY\New Folder\histoid galewela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264" y="1600200"/>
            <a:ext cx="3394472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leprosy?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sz="2400" dirty="0" smtClean="0"/>
              <a:t>Chronic infection of the skin and nerves</a:t>
            </a:r>
          </a:p>
          <a:p>
            <a:pPr lvl="0">
              <a:defRPr/>
            </a:pPr>
            <a:r>
              <a:rPr lang="en-US" sz="2400" dirty="0" smtClean="0"/>
              <a:t>Due to the intra cellular mycobacterium, </a:t>
            </a:r>
            <a:r>
              <a:rPr lang="en-US" sz="2400" i="1" dirty="0" smtClean="0"/>
              <a:t>Mycobacterium </a:t>
            </a:r>
            <a:r>
              <a:rPr lang="en-US" sz="2400" i="1" dirty="0" err="1" smtClean="0"/>
              <a:t>leprae</a:t>
            </a:r>
            <a:endParaRPr lang="en-US" sz="2400" i="1" dirty="0" smtClean="0"/>
          </a:p>
          <a:p>
            <a:pPr lvl="0">
              <a:defRPr/>
            </a:pPr>
            <a:r>
              <a:rPr lang="en-US" sz="2400" dirty="0" smtClean="0"/>
              <a:t>The most probable route of infection is by respiratory droplets</a:t>
            </a:r>
          </a:p>
          <a:p>
            <a:pPr lvl="0">
              <a:defRPr/>
            </a:pPr>
            <a:r>
              <a:rPr lang="en-US" sz="2400" dirty="0" smtClean="0"/>
              <a:t>Not usually spread by close contact through intact skin</a:t>
            </a:r>
          </a:p>
          <a:p>
            <a:pPr lvl="0">
              <a:defRPr/>
            </a:pPr>
            <a:r>
              <a:rPr lang="en-US" sz="2400" dirty="0" smtClean="0"/>
              <a:t>Long incubation period, sometimes up to 5-10 years</a:t>
            </a:r>
          </a:p>
          <a:p>
            <a:pPr lvl="0">
              <a:defRPr/>
            </a:pPr>
            <a:r>
              <a:rPr lang="en-US" sz="2400" dirty="0" smtClean="0"/>
              <a:t>Associated with a high degree of stigma, due to disability</a:t>
            </a:r>
          </a:p>
          <a:p>
            <a:pPr lvl="0">
              <a:defRPr/>
            </a:pPr>
            <a:r>
              <a:rPr lang="en-US" sz="2400" dirty="0" smtClean="0"/>
              <a:t>Most disability is due to neuropathy</a:t>
            </a:r>
          </a:p>
          <a:p>
            <a:pPr lvl="0">
              <a:defRPr/>
            </a:pPr>
            <a:r>
              <a:rPr lang="en-US" sz="2400" dirty="0" smtClean="0"/>
              <a:t>Neuropathy can be prevented and reversible if detected early</a:t>
            </a:r>
          </a:p>
          <a:p>
            <a:pPr lvl="0">
              <a:defRPr/>
            </a:pPr>
            <a:r>
              <a:rPr lang="en-US" sz="2400" dirty="0" smtClean="0"/>
              <a:t>Need to diagnose patients and treat them early to prevent permanent </a:t>
            </a:r>
            <a:r>
              <a:rPr lang="en-US" sz="2400" dirty="0" err="1" smtClean="0"/>
              <a:t>sequelae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istioid leprosy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3657600" cy="274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 descr="indira new 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713660"/>
            <a:ext cx="3657600" cy="274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My Documents\My Pictures\clinical pictures\LEPROSY\histoid jayasuriy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0320" y="304800"/>
            <a:ext cx="3556000" cy="2667000"/>
          </a:xfrm>
          <a:prstGeom prst="rect">
            <a:avLst/>
          </a:prstGeom>
          <a:noFill/>
        </p:spPr>
      </p:pic>
      <p:pic>
        <p:nvPicPr>
          <p:cNvPr id="5" name="Picture 4" descr="C:\Users\User\Desktop\My Documents\My Pictures\clinical pictures\LEPROSY\histoid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810000"/>
            <a:ext cx="3581400" cy="268605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2971800" y="990600"/>
            <a:ext cx="533400" cy="304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4953000"/>
            <a:ext cx="609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14600" y="5029200"/>
            <a:ext cx="609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Nerve abscess</a:t>
            </a:r>
            <a:endParaRPr lang="en-US" dirty="0"/>
          </a:p>
        </p:txBody>
      </p:sp>
      <p:pic>
        <p:nvPicPr>
          <p:cNvPr id="22530" name="Picture 2" descr="C:\Users\INDIRA\Desktop\clinical pictures\LEPROSY\NERVE ABSCESS 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Dry </a:t>
            </a:r>
            <a:r>
              <a:rPr lang="en-US" dirty="0" err="1" smtClean="0"/>
              <a:t>ichthyotic</a:t>
            </a:r>
            <a:r>
              <a:rPr lang="en-US" dirty="0" smtClean="0"/>
              <a:t> patch with thickened nerve </a:t>
            </a:r>
            <a:endParaRPr lang="en-US" dirty="0"/>
          </a:p>
        </p:txBody>
      </p:sp>
      <p:pic>
        <p:nvPicPr>
          <p:cNvPr id="23554" name="Picture 2" descr="C:\Users\INDIRA\Desktop\clinical pictures\LEPROSY\BT FOOT 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Mucosal change</a:t>
            </a:r>
            <a:endParaRPr lang="en-US" dirty="0"/>
          </a:p>
        </p:txBody>
      </p:sp>
      <p:pic>
        <p:nvPicPr>
          <p:cNvPr id="21506" name="Picture 2" descr="C:\Users\INDIRA\Desktop\clinical pictures\LEPROSY\LIP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Diffuse </a:t>
            </a:r>
            <a:r>
              <a:rPr lang="en-US" dirty="0" err="1" smtClean="0"/>
              <a:t>erythematous</a:t>
            </a:r>
            <a:r>
              <a:rPr lang="en-US" dirty="0" smtClean="0"/>
              <a:t> swelling of earlobe</a:t>
            </a:r>
            <a:endParaRPr lang="en-US" dirty="0"/>
          </a:p>
        </p:txBody>
      </p:sp>
      <p:pic>
        <p:nvPicPr>
          <p:cNvPr id="24578" name="Picture 2" descr="C:\Users\INDIRA\Desktop\clinical pictures\LEPROSY\polonnaruwa 2 08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Type 1 reactions may resemble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generalised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oedema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C:\Users\User\Pictures\2013-06 (Jun)\DSC013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4" name="Picture 3" descr="C:\Users\User\Pictures\2013-06 (Jun)\DSC013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Type 1 reactions may resemble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generalised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oedema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C:\Users\User\Pictures\2013-06 (Jun)\DSC013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4" name="Picture 4" descr="C:\Users\User\Pictures\2013-06 (Jun)\DSC013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5400000">
            <a:off x="4648200" y="2348706"/>
            <a:ext cx="4038600" cy="30289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05000" y="3276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 = +5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495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 = +6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 of leprosy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leprosy diagnosed?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Mainly a clinical diagnosis</a:t>
            </a:r>
          </a:p>
          <a:p>
            <a:r>
              <a:rPr lang="en-US" dirty="0" smtClean="0"/>
              <a:t>Other useful investigations</a:t>
            </a:r>
          </a:p>
          <a:p>
            <a:pPr lvl="1"/>
            <a:r>
              <a:rPr lang="en-US" dirty="0" smtClean="0"/>
              <a:t>Slit skin smear may be of use in </a:t>
            </a:r>
            <a:r>
              <a:rPr lang="en-US" dirty="0" err="1" smtClean="0"/>
              <a:t>multibacillary</a:t>
            </a:r>
            <a:r>
              <a:rPr lang="en-US" dirty="0" smtClean="0"/>
              <a:t> cases and also in follow up</a:t>
            </a:r>
          </a:p>
          <a:p>
            <a:pPr lvl="1"/>
            <a:r>
              <a:rPr lang="en-US" dirty="0" smtClean="0"/>
              <a:t>Skin biopsy in doubtful cases</a:t>
            </a:r>
          </a:p>
          <a:p>
            <a:pPr lvl="1"/>
            <a:r>
              <a:rPr lang="en-US" dirty="0" smtClean="0"/>
              <a:t>Nerve conduction studies</a:t>
            </a:r>
          </a:p>
          <a:p>
            <a:pPr lvl="1"/>
            <a:r>
              <a:rPr lang="en-US" dirty="0" smtClean="0"/>
              <a:t>High resolution </a:t>
            </a:r>
            <a:r>
              <a:rPr lang="en-US" dirty="0" err="1" smtClean="0"/>
              <a:t>ultrasonography</a:t>
            </a:r>
            <a:r>
              <a:rPr lang="en-US" dirty="0" smtClean="0"/>
              <a:t> of affected nerves</a:t>
            </a:r>
          </a:p>
          <a:p>
            <a:pPr lvl="1"/>
            <a:r>
              <a:rPr lang="en-US" dirty="0" smtClean="0"/>
              <a:t>Nerve biopsy of the affected nerve</a:t>
            </a:r>
          </a:p>
          <a:p>
            <a:r>
              <a:rPr lang="en-US" dirty="0" smtClean="0"/>
              <a:t>Serology and PCR are not routinely used for diagnosis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of leprosy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leprosy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Sri Lanka achieved WHO target of elimination of leprosy as a public health problem in 1997</a:t>
            </a:r>
          </a:p>
          <a:p>
            <a:r>
              <a:rPr lang="en-US" dirty="0" smtClean="0"/>
              <a:t>This means a national point prevalence of less than 1 case per 10000 population</a:t>
            </a:r>
          </a:p>
          <a:p>
            <a:r>
              <a:rPr lang="en-US" dirty="0" smtClean="0"/>
              <a:t>With declaration of elimination many health workers and  the general public are left with the idea that there are no cases of leprosy in Sri Lanka</a:t>
            </a:r>
          </a:p>
          <a:p>
            <a:r>
              <a:rPr lang="en-US" dirty="0" smtClean="0"/>
              <a:t>Hence many doctors do not include leprosy in the differential diagnosis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609600" y="2971800"/>
          <a:ext cx="8229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2438400"/>
                <a:gridCol w="2209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Paucibacillary</a:t>
                      </a:r>
                      <a:r>
                        <a:rPr lang="en-US" dirty="0" smtClean="0"/>
                        <a:t>  (PB)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Multibacillary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(MB)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number of skin patches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 or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thickened nerves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or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Slit skin</a:t>
                      </a:r>
                      <a:r>
                        <a:rPr lang="en-US" baseline="0" dirty="0" smtClean="0"/>
                        <a:t> smear (if available)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457200" y="1066800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ecide on the type of treatment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 can be guided by the following: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Paucibacillary (PB) leprosy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 than 5 skin lesions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Treated with 2 drugs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Monthly rifampicin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Daily dapsone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Treatment duration 6 packs (24 weeks)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Green pack for adults &gt;15 years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Blue pack for children 10 -14 years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Children &lt;10y adjust dose for weight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D:\My Documents\My Pictures\clinical pictures\LEPROSY\PB PACK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Multibacillary (MB) leprosy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 or more patches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drugs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Monthly rifampicin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Daily dapsone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Monthly and daily clofazimine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 packs (48 weeks)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 pack for adults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Brown pack for children(10 -14)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D:\My Documents\My Pictures\clinical pictures\LEPROSY\MB PACK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Treatment related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dirty="0" smtClean="0"/>
              <a:t>Common adverse effects</a:t>
            </a:r>
          </a:p>
          <a:p>
            <a:pPr lvl="1"/>
            <a:r>
              <a:rPr lang="en-US" dirty="0" smtClean="0"/>
              <a:t>Orange red urine with </a:t>
            </a:r>
            <a:r>
              <a:rPr lang="en-US" dirty="0" err="1" smtClean="0"/>
              <a:t>rifampicin</a:t>
            </a:r>
            <a:endParaRPr lang="en-US" dirty="0" smtClean="0"/>
          </a:p>
          <a:p>
            <a:pPr lvl="1"/>
            <a:r>
              <a:rPr lang="en-US" dirty="0" smtClean="0"/>
              <a:t>Feeling unwell/ lethargy due to mild </a:t>
            </a:r>
            <a:r>
              <a:rPr lang="en-US" dirty="0" err="1" smtClean="0"/>
              <a:t>haemolysis</a:t>
            </a:r>
            <a:r>
              <a:rPr lang="en-US" dirty="0" smtClean="0"/>
              <a:t> and </a:t>
            </a:r>
            <a:r>
              <a:rPr lang="en-US" dirty="0" err="1" smtClean="0"/>
              <a:t>methaemoglobinaemia</a:t>
            </a:r>
            <a:endParaRPr lang="en-US" dirty="0" smtClean="0"/>
          </a:p>
          <a:p>
            <a:pPr lvl="1"/>
            <a:r>
              <a:rPr lang="en-US" dirty="0" smtClean="0"/>
              <a:t>Pigmentation and dry skin with </a:t>
            </a:r>
            <a:r>
              <a:rPr lang="en-US" dirty="0" err="1" smtClean="0"/>
              <a:t>clofazimine</a:t>
            </a:r>
            <a:endParaRPr lang="en-US" dirty="0" smtClean="0"/>
          </a:p>
        </p:txBody>
      </p:sp>
      <p:pic>
        <p:nvPicPr>
          <p:cNvPr id="4" name="Picture 2" descr="C:\Users\INDIRA\Downloads\rifampic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000" y="4191000"/>
            <a:ext cx="1940599" cy="25908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330076"/>
            <a:ext cx="3251200" cy="229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Uncommon adverse effects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Dapsone induced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haemolysis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(11%)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Dapsone intolerance (8%)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Hepatitis (4%)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Dapsone syndrome (1.6%)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Stevens Johnson syndrome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 like syndrome due to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rifampicin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Dapsone syndrome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Idiosyncratic reaction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4-6 weeks after start of MDT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Fever, sore throat, photosensitive rash, organomegaly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Hepatic impairment may lead to hepato-renal syndrome and even death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Rash in dapsone syndrome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9" descr="DSC026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0894" y="1768374"/>
            <a:ext cx="3142211" cy="4189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line drugs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Ofloxacin</a:t>
            </a:r>
          </a:p>
          <a:p>
            <a:r>
              <a:rPr lang="en-US" dirty="0" err="1" smtClean="0"/>
              <a:t>Minocycline</a:t>
            </a:r>
            <a:endParaRPr lang="en-US" dirty="0" smtClean="0"/>
          </a:p>
          <a:p>
            <a:r>
              <a:rPr lang="en-US" dirty="0" err="1" smtClean="0"/>
              <a:t>Clarithromycin</a:t>
            </a:r>
            <a:endParaRPr lang="en-US" dirty="0" smtClean="0"/>
          </a:p>
          <a:p>
            <a:r>
              <a:rPr lang="en-US" dirty="0" err="1" smtClean="0"/>
              <a:t>Moxifloxacin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Leprosy reactions and the eye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229600" cy="4800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eye can be affected in both T1R and ENL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T1R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eye closure due to facial nerve weakness leads to exposure keratitis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Patients with skin lesions in close proximity to the eye are at higher risk of eye involvement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 remember to examine for eye closure in patients with T1R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manifest as iritis, episcleritis or conjunctivitis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Clinically present as painful red eyes, small irregular pupils and photophobia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lead to blindness if left untreated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health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Leprosy is a </a:t>
            </a:r>
            <a:r>
              <a:rPr lang="en-US" dirty="0" err="1" smtClean="0"/>
              <a:t>notifiable</a:t>
            </a:r>
            <a:r>
              <a:rPr lang="en-US" dirty="0" smtClean="0"/>
              <a:t> disease (mainly for defaulter tracing and contact examination)</a:t>
            </a:r>
          </a:p>
          <a:p>
            <a:r>
              <a:rPr lang="en-US" dirty="0" smtClean="0"/>
              <a:t>Isolation of cases is not recommended</a:t>
            </a:r>
          </a:p>
          <a:p>
            <a:r>
              <a:rPr lang="en-US" dirty="0" smtClean="0"/>
              <a:t>Most cases are detected by passive case detection</a:t>
            </a:r>
          </a:p>
          <a:p>
            <a:r>
              <a:rPr lang="en-US" dirty="0" smtClean="0"/>
              <a:t>There is a special system of notification (Individual Patient Form- IPF) to generate all national data</a:t>
            </a:r>
          </a:p>
          <a:p>
            <a:r>
              <a:rPr lang="en-US" dirty="0" smtClean="0"/>
              <a:t>Patients are given a card which gives a summary of the illness</a:t>
            </a:r>
          </a:p>
          <a:p>
            <a:r>
              <a:rPr lang="en-US" dirty="0" smtClean="0"/>
              <a:t>Contact examination plays a very important role in detecting new cases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LRH Colombo 2011: 33% of the index cases had a positive contact within the household. 11% had more than one member affected.</a:t>
            </a:r>
          </a:p>
          <a:p>
            <a:r>
              <a:rPr lang="en-US" dirty="0" smtClean="0"/>
              <a:t>GH Polonnaruwa 2008/09: 20% of index cases had at least one positive contact in the household</a:t>
            </a:r>
          </a:p>
          <a:p>
            <a:r>
              <a:rPr lang="en-US" dirty="0" smtClean="0"/>
              <a:t>BH </a:t>
            </a:r>
            <a:r>
              <a:rPr lang="en-US" dirty="0" err="1" smtClean="0"/>
              <a:t>Homagama</a:t>
            </a:r>
            <a:r>
              <a:rPr lang="en-US" dirty="0" smtClean="0"/>
              <a:t> 2016: out of 63 contacts for 21 index cases examined 12 were positive for 6 index cases. 28.9% of index cases had a positive contact. In almost all child cases there was a contact at home.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epidemiology of leprosy in Sri Lanka?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are approximately 2000 new cases reported every year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number has remained static over past 15 years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About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10% are children below 15 years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About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7% have visible disability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at presentation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about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40% are started on treatment within 6 months of onset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symptoms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Sri Lanka is among the top 17 countries reporting over 1000 new cases every year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drug resistance a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Specific gene mutations conferring resistance to </a:t>
            </a:r>
            <a:r>
              <a:rPr lang="en-US" dirty="0" err="1" smtClean="0"/>
              <a:t>rifampicin</a:t>
            </a:r>
            <a:r>
              <a:rPr lang="en-US" dirty="0" smtClean="0"/>
              <a:t>, dapsone and </a:t>
            </a:r>
            <a:r>
              <a:rPr lang="en-US" dirty="0" err="1" smtClean="0"/>
              <a:t>ofloxacin</a:t>
            </a:r>
            <a:r>
              <a:rPr lang="en-US" dirty="0" smtClean="0"/>
              <a:t> have been identified</a:t>
            </a:r>
          </a:p>
          <a:p>
            <a:r>
              <a:rPr lang="en-US" dirty="0" smtClean="0"/>
              <a:t>WHO sentinel surveillance on drug resistance is underway</a:t>
            </a:r>
          </a:p>
          <a:p>
            <a:pPr lvl="1"/>
            <a:r>
              <a:rPr lang="en-US" dirty="0" smtClean="0"/>
              <a:t>increase in mono resistance</a:t>
            </a:r>
          </a:p>
          <a:p>
            <a:pPr lvl="1"/>
            <a:r>
              <a:rPr lang="en-US" dirty="0" err="1" smtClean="0"/>
              <a:t>rifampicin</a:t>
            </a:r>
            <a:r>
              <a:rPr lang="en-US" dirty="0" smtClean="0"/>
              <a:t> resistance commoner than dapsone resistance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out of 1607 cases that became positive there were 69 cases (4.3%) of </a:t>
            </a:r>
            <a:r>
              <a:rPr lang="en-US" dirty="0" err="1" smtClean="0">
                <a:solidFill>
                  <a:srgbClr val="FF0000"/>
                </a:solidFill>
              </a:rPr>
              <a:t>rifampicin</a:t>
            </a:r>
            <a:r>
              <a:rPr lang="en-US" dirty="0" smtClean="0">
                <a:solidFill>
                  <a:srgbClr val="FF0000"/>
                </a:solidFill>
              </a:rPr>
              <a:t> resistance and 64 cases (4%) of dapsone resistance</a:t>
            </a:r>
          </a:p>
          <a:p>
            <a:pPr lvl="1">
              <a:buNone/>
            </a:pPr>
            <a:r>
              <a:rPr lang="en-US" dirty="0" smtClean="0"/>
              <a:t>(Source: Dr. E. </a:t>
            </a:r>
            <a:r>
              <a:rPr lang="en-US" dirty="0" err="1" smtClean="0"/>
              <a:t>Cambau</a:t>
            </a:r>
            <a:r>
              <a:rPr lang="en-US" dirty="0" smtClean="0"/>
              <a:t>, WHO expert on drug resistance)</a:t>
            </a:r>
          </a:p>
          <a:p>
            <a:r>
              <a:rPr lang="en-US" dirty="0" smtClean="0"/>
              <a:t>Plans to include Sri Lanka in the WHO sentinel surveillance are underway.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Management of disability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Best management strategy is prevention of disability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vigilant for nerve function impairment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 nerve function impairment/ type 1 reaction early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Physiotherapy/ occupational therapy play a major role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Care of the anaesthetic limb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Regular inspection of the hands/ feet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Callus formation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Cracks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Wounds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Soaking of the feet in water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min/ day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HOT WATER.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use tap water with a pinch of salt added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a basin large enough to keep both feet comfortably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Care of the anaesthetic limb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Paring/ cutting off callus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Healthcare worker may pare off callus using a large scalpel blade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 keep the blade parallel to the surface of the skin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Peel off thin slices of skin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Continue until you feel that the thickness of the skin has reduced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Patient may use a rough piece of stone/ pumice stone at home to rub the thick areas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 NOT encourage use of blades at home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Care of the anesthetic limbs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Oiling/ moisturizing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 soaking and paring, dry the limb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any greasy substance available at home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Aqueous cream/emulsifying ointment can be provided from the clinic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Dressing of any wounds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Depending on the severity of the wound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Wound care kits are provided for the patient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Care of the anaesthetic limbs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Advise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Cutting of nails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Treatment of maceration of web spaces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Proper footwear to be used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slippers, need sandals with a strap behind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pointed shoes, square toed is best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Flat shoes vs. high heeled shoes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Shoes should cover the foot as much as possible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of appliances when handling hot objects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Some simple appliances that can be used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Protection of eyes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Glasses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Headclothes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Pads to cover eyes while sleeping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pipe to blow into the fire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Protection of hands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Adaptation of tools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Gloves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Pot holders/ cooking gloves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Padding around handles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handles to hold hot things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Cup holders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Simple tools for protection of feet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Protective footwear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MCR shoes are provided from the clinic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Foot drop springs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Drop foot support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Crutches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Walking sticks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Cloth wrapped around feet while sitting on ground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Thank you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27000" y="1244600"/>
          <a:ext cx="88646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8864352" imgH="5029636" progId="Excel.Sheet.8">
                  <p:embed/>
                </p:oleObj>
              </mc:Choice>
              <mc:Fallback>
                <p:oleObj r:id="rId4" imgW="8864352" imgH="5029636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244600"/>
                        <a:ext cx="8864600" cy="502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285750" y="571500"/>
            <a:ext cx="8501063" cy="50006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vert="horz" lIns="0" tIns="45720" rIns="0" bIns="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New Case Detection Rates of leprosy 2003 - 2013</a:t>
            </a:r>
          </a:p>
        </p:txBody>
      </p:sp>
      <p:sp>
        <p:nvSpPr>
          <p:cNvPr id="4" name="Date Placeholder 9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defRPr/>
            </a:pPr>
            <a:fld id="{B6CB2881-42D2-492A-9EBF-A1639BE59DE0}" type="datetime1">
              <a:rPr lang="en-US" sz="1200">
                <a:solidFill>
                  <a:schemeClr val="tx2">
                    <a:shade val="90000"/>
                  </a:schemeClr>
                </a:solidFill>
              </a:rPr>
              <a:pPr>
                <a:defRPr/>
              </a:pPr>
              <a:t>9/12/2018</a:t>
            </a:fld>
            <a:endParaRPr lang="en-US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11"/>
          <p:cNvSpPr txBox="1">
            <a:spLocks noGrp="1"/>
          </p:cNvSpPr>
          <p:nvPr/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defRPr/>
            </a:pPr>
            <a:endParaRPr lang="en-US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Slide Number Placeholder 10"/>
          <p:cNvSpPr txBox="1">
            <a:spLocks noGrp="1"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defRPr/>
            </a:pPr>
            <a:fld id="{C7984184-1BDE-4A03-B78A-F4101985B724}" type="slidenum">
              <a:rPr lang="en-US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</a:t>
            </a:fld>
            <a:endParaRPr lang="en-US" sz="120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>
              <a:latin typeface="Calibri" pitchFamily="34" charset="0"/>
            </a:endParaRPr>
          </a:p>
        </p:txBody>
      </p:sp>
      <p:graphicFrame>
        <p:nvGraphicFramePr>
          <p:cNvPr id="3" name="Object 4"/>
          <p:cNvGraphicFramePr>
            <a:graphicFrameLocks/>
          </p:cNvGraphicFramePr>
          <p:nvPr/>
        </p:nvGraphicFramePr>
        <p:xfrm>
          <a:off x="0" y="1484313"/>
          <a:ext cx="9144000" cy="537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4" imgW="6858000" imgH="4181385" progId="Excel.Sheet.8">
                  <p:embed/>
                </p:oleObj>
              </mc:Choice>
              <mc:Fallback>
                <p:oleObj name="Worksheet" r:id="rId4" imgW="6858000" imgH="4181385" progId="Excel.Shee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84313"/>
                        <a:ext cx="9144000" cy="537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68313" y="476250"/>
            <a:ext cx="8229600" cy="566738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Percentages of child cases among all leprosy  patients in Sri Lanka 2003-2013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5288" y="404813"/>
            <a:ext cx="8229600" cy="63976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New case detection rates district wise 2013</a:t>
            </a:r>
          </a:p>
        </p:txBody>
      </p:sp>
      <p:pic>
        <p:nvPicPr>
          <p:cNvPr id="3" name="Content Placeholder 4" descr="Sri Lanka NCDR Map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124075" y="976313"/>
            <a:ext cx="4176713" cy="586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Situation of leprosy in Sri Lanka </a:t>
            </a:r>
            <a:b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Total number of new cases: 	1751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 cases: 				933 (53.28%)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Child cases: 				155 (8.85%)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 II disability: 			131 (7.48%)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 I disability: 			304 (17.36%)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Anti Leprosy Campaign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0D0319-81FA-4A0A-A000-5F0EE0BE792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1752</Words>
  <Application>Microsoft Office PowerPoint</Application>
  <PresentationFormat>On-screen Show (4:3)</PresentationFormat>
  <Paragraphs>304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Wingdings</vt:lpstr>
      <vt:lpstr>Office Theme</vt:lpstr>
      <vt:lpstr>Microsoft Excel 97-2003 Worksheet</vt:lpstr>
      <vt:lpstr>Worksheet</vt:lpstr>
      <vt:lpstr>Leprosy</vt:lpstr>
      <vt:lpstr>PowerPoint Presentation</vt:lpstr>
      <vt:lpstr>What is leprosy?</vt:lpstr>
      <vt:lpstr>Why is leprosy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role of doctors in controlling leprosy?</vt:lpstr>
      <vt:lpstr>Common presentations of leprosy</vt:lpstr>
      <vt:lpstr>PowerPoint Presentation</vt:lpstr>
      <vt:lpstr>PowerPoint Presentation</vt:lpstr>
      <vt:lpstr>Lesions may be copper coloured in dark skin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healing ulcer</vt:lpstr>
      <vt:lpstr>PowerPoint Presentation</vt:lpstr>
      <vt:lpstr>PowerPoint Presentation</vt:lpstr>
      <vt:lpstr>PowerPoint Presentation</vt:lpstr>
      <vt:lpstr>PowerPoint Presentation</vt:lpstr>
      <vt:lpstr>Uncommon presentations</vt:lpstr>
      <vt:lpstr>Large hypo-pigmented patches</vt:lpstr>
      <vt:lpstr>Large copper coloured plaques</vt:lpstr>
      <vt:lpstr>PowerPoint Presentation</vt:lpstr>
      <vt:lpstr>PowerPoint Presentation</vt:lpstr>
      <vt:lpstr>Nerve abscess</vt:lpstr>
      <vt:lpstr>Dry ichthyotic patch with thickened nerve </vt:lpstr>
      <vt:lpstr>Mucosal change</vt:lpstr>
      <vt:lpstr>Diffuse erythematous swelling of earlobe</vt:lpstr>
      <vt:lpstr>PowerPoint Presentation</vt:lpstr>
      <vt:lpstr>PowerPoint Presentation</vt:lpstr>
      <vt:lpstr>Diagnosis of leprosy</vt:lpstr>
      <vt:lpstr>How is leprosy diagnosed?</vt:lpstr>
      <vt:lpstr>Treatment of leprosy</vt:lpstr>
      <vt:lpstr>PowerPoint Presentation</vt:lpstr>
      <vt:lpstr>PowerPoint Presentation</vt:lpstr>
      <vt:lpstr>PowerPoint Presentation</vt:lpstr>
      <vt:lpstr>Treatment related problems</vt:lpstr>
      <vt:lpstr>PowerPoint Presentation</vt:lpstr>
      <vt:lpstr>PowerPoint Presentation</vt:lpstr>
      <vt:lpstr>Second line drugs</vt:lpstr>
      <vt:lpstr>PowerPoint Presentation</vt:lpstr>
      <vt:lpstr>Public health aspects</vt:lpstr>
      <vt:lpstr>Contact examination</vt:lpstr>
      <vt:lpstr>Is drug resistance a 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many faces of leprosy</dc:title>
  <dc:creator>INDIRA</dc:creator>
  <cp:lastModifiedBy>Indira</cp:lastModifiedBy>
  <cp:revision>33</cp:revision>
  <dcterms:created xsi:type="dcterms:W3CDTF">2014-11-02T08:12:20Z</dcterms:created>
  <dcterms:modified xsi:type="dcterms:W3CDTF">2018-09-12T14:49:57Z</dcterms:modified>
</cp:coreProperties>
</file>